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9"/>
  </p:notesMasterIdLst>
  <p:handoutMasterIdLst>
    <p:handoutMasterId r:id="rId20"/>
  </p:handoutMasterIdLst>
  <p:sldIdLst>
    <p:sldId id="314" r:id="rId5"/>
    <p:sldId id="315" r:id="rId6"/>
    <p:sldId id="316" r:id="rId7"/>
    <p:sldId id="317" r:id="rId8"/>
    <p:sldId id="318" r:id="rId9"/>
    <p:sldId id="319" r:id="rId10"/>
    <p:sldId id="320" r:id="rId11"/>
    <p:sldId id="326" r:id="rId12"/>
    <p:sldId id="321" r:id="rId13"/>
    <p:sldId id="322" r:id="rId14"/>
    <p:sldId id="323" r:id="rId15"/>
    <p:sldId id="324" r:id="rId16"/>
    <p:sldId id="325" r:id="rId17"/>
    <p:sldId id="30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21" autoAdjust="0"/>
    <p:restoredTop sz="95374" autoAdjust="0"/>
  </p:normalViewPr>
  <p:slideViewPr>
    <p:cSldViewPr snapToGrid="0">
      <p:cViewPr varScale="1">
        <p:scale>
          <a:sx n="122" d="100"/>
          <a:sy n="122" d="100"/>
        </p:scale>
        <p:origin x="2856" y="192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6/17/24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6/17/24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5656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0108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38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676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50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033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472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126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42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29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iv.int/what-we-do/data-discovery-report?oiv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73681"/>
            <a:ext cx="5674360" cy="3200400"/>
          </a:xfrm>
        </p:spPr>
        <p:txBody>
          <a:bodyPr/>
          <a:lstStyle/>
          <a:p>
            <a:r>
              <a:rPr lang="en-US" dirty="0"/>
              <a:t>ANALYSIS OF CLIMATE CHANGE IMPACT TO GLOBAL WINE PRODUCTION</a:t>
            </a:r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EAA13-E02F-EB47-E510-E3F48A95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385" y="446313"/>
            <a:ext cx="5179615" cy="1448747"/>
          </a:xfrm>
        </p:spPr>
        <p:txBody>
          <a:bodyPr/>
          <a:lstStyle/>
          <a:p>
            <a:r>
              <a:rPr lang="en-US" dirty="0"/>
              <a:t>[INSERT]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26637-007F-EC9E-F644-AAFBA0900F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5181600" cy="3747180"/>
          </a:xfrm>
        </p:spPr>
        <p:txBody>
          <a:bodyPr/>
          <a:lstStyle/>
          <a:p>
            <a:r>
              <a:rPr lang="en-US" b="1" dirty="0"/>
              <a:t>19XX: </a:t>
            </a:r>
            <a:r>
              <a:rPr lang="en-US" dirty="0"/>
              <a:t>…</a:t>
            </a:r>
          </a:p>
          <a:p>
            <a:r>
              <a:rPr lang="en-US" b="1" dirty="0"/>
              <a:t>20XX: </a:t>
            </a:r>
            <a:r>
              <a:rPr lang="en-US" dirty="0"/>
              <a:t>…</a:t>
            </a:r>
          </a:p>
          <a:p>
            <a:r>
              <a:rPr lang="en-US" b="1" dirty="0"/>
              <a:t>20XX: </a:t>
            </a:r>
            <a:r>
              <a:rPr lang="en-US" dirty="0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DD930B-FB1B-543D-6828-8C31F30BB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FB9537F-2D4C-86A4-1E39-FC84A2DA89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447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62B2F-534F-A196-1186-33D282CE3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2" cy="1603462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71586-1388-197C-1294-83D4DD85293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3299013" cy="3914910"/>
          </a:xfrm>
        </p:spPr>
        <p:txBody>
          <a:bodyPr/>
          <a:lstStyle/>
          <a:p>
            <a:endParaRPr lang="en-US" noProof="1"/>
          </a:p>
        </p:txBody>
      </p:sp>
      <p:graphicFrame>
        <p:nvGraphicFramePr>
          <p:cNvPr id="6" name="Table 11">
            <a:extLst>
              <a:ext uri="{FF2B5EF4-FFF2-40B4-BE49-F238E27FC236}">
                <a16:creationId xmlns:a16="http://schemas.microsoft.com/office/drawing/2014/main" id="{2EE5D6E7-8306-54E8-220A-099D3B755FFE}"/>
              </a:ext>
            </a:extLst>
          </p:cNvPr>
          <p:cNvGraphicFramePr>
            <a:graphicFrameLocks noGrp="1"/>
          </p:cNvGraphicFramePr>
          <p:nvPr>
            <p:ph type="tbl" sz="quarter" idx="11"/>
            <p:extLst>
              <p:ext uri="{D42A27DB-BD31-4B8C-83A1-F6EECF244321}">
                <p14:modId xmlns:p14="http://schemas.microsoft.com/office/powerpoint/2010/main" val="1974511009"/>
              </p:ext>
            </p:extLst>
          </p:nvPr>
        </p:nvGraphicFramePr>
        <p:xfrm>
          <a:off x="4602163" y="2017713"/>
          <a:ext cx="6675294" cy="3925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5272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1085272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1085272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1709739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1709739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785097"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785097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20XX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785097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20XX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785097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20XX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785097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20XX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6EF25-1A43-B685-800B-85D36602EF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261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86DBB-D0DC-05D4-788C-E10EEF6B4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990" y="434225"/>
            <a:ext cx="9524998" cy="1499627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41F64-E350-1F21-8A57-E740F48F31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6257366" cy="391491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5AC68-D86C-E73B-5402-F22C9F54DC0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967475" y="2018119"/>
            <a:ext cx="2449514" cy="393191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D2502-F7A7-039F-01A0-59462ADFF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406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ECED9-3D31-C7EF-C4E5-0D218F611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545" y="584477"/>
            <a:ext cx="10354052" cy="1209765"/>
          </a:xfrm>
        </p:spPr>
        <p:txBody>
          <a:bodyPr/>
          <a:lstStyle/>
          <a:p>
            <a:r>
              <a:rPr lang="en-US" dirty="0"/>
              <a:t>References &amp; resources</a:t>
            </a:r>
          </a:p>
        </p:txBody>
      </p:sp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B782709C-FC0C-E355-9C94-A8EE025BAC7B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503724671"/>
              </p:ext>
            </p:extLst>
          </p:nvPr>
        </p:nvGraphicFramePr>
        <p:xfrm>
          <a:off x="923925" y="2009775"/>
          <a:ext cx="4025764" cy="3934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2882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012882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</a:tblGrid>
              <a:tr h="562010">
                <a:tc>
                  <a:txBody>
                    <a:bodyPr/>
                    <a:lstStyle/>
                    <a:p>
                      <a:pPr algn="l" fontAlgn="b"/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56201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56201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56201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56201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56201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562010">
                <a:tc>
                  <a:txBody>
                    <a:bodyPr/>
                    <a:lstStyle/>
                    <a:p>
                      <a:pPr algn="l" fontAlgn="b"/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50FF3-CE3C-DDFB-B8EA-5BA1668A1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500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F398FDD-E639-CF6A-B875-443655F2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1514" y="4172989"/>
            <a:ext cx="5057103" cy="2519363"/>
          </a:xfrm>
        </p:spPr>
        <p:txBody>
          <a:bodyPr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67932"/>
            <a:ext cx="5181600" cy="2376868"/>
          </a:xfrm>
        </p:spPr>
        <p:txBody>
          <a:bodyPr/>
          <a:lstStyle/>
          <a:p>
            <a:r>
              <a:rPr lang="en-US" sz="4000" dirty="0"/>
              <a:t>UCB Data Bootcamp Project 1</a:t>
            </a:r>
            <a:br>
              <a:rPr lang="en-US" sz="3200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844800"/>
            <a:ext cx="5181600" cy="3128963"/>
          </a:xfrm>
        </p:spPr>
        <p:txBody>
          <a:bodyPr/>
          <a:lstStyle/>
          <a:p>
            <a:r>
              <a:rPr lang="en-US" sz="2000" dirty="0"/>
              <a:t>June 17</a:t>
            </a:r>
            <a:r>
              <a:rPr lang="en-US" sz="2000" baseline="30000" dirty="0"/>
              <a:t>th</a:t>
            </a:r>
            <a:r>
              <a:rPr lang="en-US" sz="2000" dirty="0"/>
              <a:t>, 2024</a:t>
            </a:r>
          </a:p>
          <a:p>
            <a:r>
              <a:rPr lang="en-US" sz="2000" dirty="0"/>
              <a:t>Brenda M., Theresa F., </a:t>
            </a:r>
            <a:r>
              <a:rPr lang="en-US" sz="2000" dirty="0" err="1"/>
              <a:t>Rinal</a:t>
            </a:r>
            <a:r>
              <a:rPr lang="en-US" sz="2000" dirty="0"/>
              <a:t> S., Jeff K., Madison O.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6FD5F-786B-1974-5F47-94CA02CF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263" y="182880"/>
            <a:ext cx="5181600" cy="1455836"/>
          </a:xfrm>
        </p:spPr>
        <p:txBody>
          <a:bodyPr/>
          <a:lstStyle/>
          <a:p>
            <a:r>
              <a:rPr lang="en-US" dirty="0"/>
              <a:t>Research questions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A8D741A-92FE-323F-F25B-25FC49AB54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0180" r="20180"/>
          <a:stretch>
            <a:fillRect/>
          </a:stretch>
        </p:blipFill>
        <p:spPr>
          <a:xfrm>
            <a:off x="6095999" y="0"/>
            <a:ext cx="6096001" cy="685799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DB7F76-5884-4835-6B6B-1885EB2A56E0}"/>
              </a:ext>
            </a:extLst>
          </p:cNvPr>
          <p:cNvSpPr txBox="1"/>
          <p:nvPr/>
        </p:nvSpPr>
        <p:spPr>
          <a:xfrm>
            <a:off x="1110372" y="2508251"/>
            <a:ext cx="5543347" cy="40318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E6EDF3"/>
                </a:solidFill>
                <a:effectLst/>
                <a:highlight>
                  <a:srgbClr val="000000"/>
                </a:highlight>
                <a:latin typeface="-apple-system"/>
              </a:rPr>
              <a:t> Which were the top wine producing countries in year X?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E6EDF3"/>
                </a:solidFill>
                <a:effectLst/>
                <a:highlight>
                  <a:srgbClr val="000000"/>
                </a:highlight>
                <a:latin typeface="-apple-system"/>
              </a:rPr>
              <a:t>Which are the current top wine producing countries in year Y?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E6EDF3"/>
                </a:solidFill>
                <a:effectLst/>
                <a:highlight>
                  <a:srgbClr val="000000"/>
                </a:highlight>
                <a:latin typeface="-apple-system"/>
              </a:rPr>
              <a:t>What is the correlation between temperature and wine production?</a:t>
            </a:r>
          </a:p>
        </p:txBody>
      </p:sp>
    </p:spTree>
    <p:extLst>
      <p:ext uri="{BB962C8B-B14F-4D97-AF65-F5344CB8AC3E}">
        <p14:creationId xmlns:p14="http://schemas.microsoft.com/office/powerpoint/2010/main" val="4293742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DD59383-E6CD-CF57-B9CF-5820B1CE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0" y="1314994"/>
            <a:ext cx="4805997" cy="1169982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Research questions cont.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672BC8-D7EC-066C-9025-5F29713D84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43599" y="2769326"/>
            <a:ext cx="5447489" cy="383575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the correlation between precipitation and wine production?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the optimal temperature for maximum production?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the optimal precipitation level for maximum wine production?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For which countries has the climate changed to favorably or unfavorably impact wine production?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Placeholder 3" descr="A cat sitting on a table next to a glass of wine&#10;&#10;Description automatically generated">
            <a:extLst>
              <a:ext uri="{FF2B5EF4-FFF2-40B4-BE49-F238E27FC236}">
                <a16:creationId xmlns:a16="http://schemas.microsoft.com/office/drawing/2014/main" id="{73CA6E30-7063-3AD7-CEB0-6D37C18CFA2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14887" b="14887"/>
          <a:stretch>
            <a:fillRect/>
          </a:stretch>
        </p:blipFill>
        <p:spPr>
          <a:xfrm>
            <a:off x="0" y="-10160"/>
            <a:ext cx="6096000" cy="6868160"/>
          </a:xfrm>
        </p:spPr>
      </p:pic>
    </p:spTree>
    <p:extLst>
      <p:ext uri="{BB962C8B-B14F-4D97-AF65-F5344CB8AC3E}">
        <p14:creationId xmlns:p14="http://schemas.microsoft.com/office/powerpoint/2010/main" val="56176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DATASETS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1532709"/>
            <a:ext cx="8978538" cy="4634411"/>
          </a:xfrm>
        </p:spPr>
        <p:txBody>
          <a:bodyPr/>
          <a:lstStyle/>
          <a:p>
            <a:r>
              <a:rPr lang="en-US" sz="2400" b="1" cap="none" dirty="0"/>
              <a:t>International Organization of Vine and Wine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/>
              <a:t>Statistics </a:t>
            </a:r>
            <a:r>
              <a:rPr lang="en-US" i="1" u="sng" cap="none" dirty="0">
                <a:solidFill>
                  <a:srgbClr val="C00000"/>
                </a:solidFill>
              </a:rPr>
              <a:t>https://www.oiv.int/what-we-do/statistics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/>
              <a:t>Database Discovery Tool </a:t>
            </a:r>
            <a:r>
              <a:rPr lang="en-US" i="1" u="sng" cap="none" dirty="0">
                <a:solidFill>
                  <a:srgbClr val="C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https://www.oiv.int/what-we-do/data-discovery-report?oiv</a:t>
            </a:r>
            <a:endParaRPr lang="en-US" i="1" u="sng" cap="none" dirty="0">
              <a:solidFill>
                <a:srgbClr val="C00000"/>
              </a:solidFill>
            </a:endParaRPr>
          </a:p>
          <a:p>
            <a:pPr marL="457200" lvl="1" indent="0">
              <a:buNone/>
            </a:pPr>
            <a:endParaRPr lang="en-US" i="1" u="sng" cap="none" dirty="0">
              <a:solidFill>
                <a:srgbClr val="C00000"/>
              </a:solidFill>
            </a:endParaRPr>
          </a:p>
          <a:p>
            <a:r>
              <a:rPr lang="fr-FR" sz="2400" b="1" cap="none" dirty="0"/>
              <a:t>NOAA National Centers for Environmental Information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/>
              <a:t>Data access </a:t>
            </a:r>
            <a:r>
              <a:rPr lang="en-US" i="1" u="sng" cap="none" dirty="0">
                <a:solidFill>
                  <a:srgbClr val="C00000"/>
                </a:solidFill>
              </a:rPr>
              <a:t>https://www.ncei.noaa.gov/access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/>
              <a:t>NCEI Data Service API User Documentation </a:t>
            </a:r>
            <a:r>
              <a:rPr lang="en-US" i="1" u="sng" cap="none" dirty="0">
                <a:solidFill>
                  <a:srgbClr val="C00000"/>
                </a:solidFill>
              </a:rPr>
              <a:t>https://www.ncei.noaa.gov/support/access-data-service-api-user-documentation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>
                <a:cs typeface="Calibri"/>
              </a:rPr>
              <a:t>Climate Data Online: Web Services Documentation </a:t>
            </a:r>
            <a:r>
              <a:rPr lang="en-US" i="1" u="sng" cap="none" dirty="0">
                <a:solidFill>
                  <a:srgbClr val="C00000"/>
                </a:solidFill>
                <a:cs typeface="Calibri"/>
              </a:rPr>
              <a:t>https://www.ncdc.noaa.gov/cdo-web/webservices/v2#gettingStarted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8221-C29B-07A3-B569-B8B466B10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/>
          <a:lstStyle/>
          <a:p>
            <a:r>
              <a:rPr lang="en-US" dirty="0"/>
              <a:t>Discussion &amp;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EA7D4-8B96-5A0E-252E-6B8E8B1CF1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4172990"/>
            <a:ext cx="4896677" cy="2309726"/>
          </a:xfrm>
        </p:spPr>
        <p:txBody>
          <a:bodyPr/>
          <a:lstStyle/>
          <a:p>
            <a:endParaRPr lang="en-US" noProof="1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BAFB510-8A22-60EC-15F4-DDD46A8959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417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1" cy="1629601"/>
          </a:xfrm>
        </p:spPr>
        <p:txBody>
          <a:bodyPr/>
          <a:lstStyle/>
          <a:p>
            <a:r>
              <a:rPr lang="en-US" dirty="0"/>
              <a:t>[INSERT]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FADA2D-CE7A-511E-45B9-EAF4FA520E3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84891" y="2022250"/>
            <a:ext cx="4992709" cy="3747180"/>
          </a:xfrm>
        </p:spPr>
        <p:txBody>
          <a:bodyPr/>
          <a:lstStyle/>
          <a:p>
            <a:r>
              <a:rPr lang="en-US" noProof="1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 descr="A map of the world&#10;&#10;Description automatically generated">
            <a:extLst>
              <a:ext uri="{FF2B5EF4-FFF2-40B4-BE49-F238E27FC236}">
                <a16:creationId xmlns:a16="http://schemas.microsoft.com/office/drawing/2014/main" id="{FFCC1AD5-E5D0-AF13-36B4-2DB1CD7E3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831" y="448722"/>
            <a:ext cx="9662553" cy="5797532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AA7DD34-524E-F33A-E524-432B334C5E3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403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1" cy="1629601"/>
          </a:xfrm>
        </p:spPr>
        <p:txBody>
          <a:bodyPr/>
          <a:lstStyle/>
          <a:p>
            <a:r>
              <a:rPr lang="en-US" dirty="0"/>
              <a:t>[INSERT]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FADA2D-CE7A-511E-45B9-EAF4FA520E3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84891" y="2022250"/>
            <a:ext cx="4992709" cy="3747180"/>
          </a:xfrm>
        </p:spPr>
        <p:txBody>
          <a:bodyPr/>
          <a:lstStyle/>
          <a:p>
            <a:r>
              <a:rPr lang="en-US" noProof="1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2" name="Content Placeholder 11" descr="A map of the world&#10;&#10;Description automatically generated">
            <a:extLst>
              <a:ext uri="{FF2B5EF4-FFF2-40B4-BE49-F238E27FC236}">
                <a16:creationId xmlns:a16="http://schemas.microsoft.com/office/drawing/2014/main" id="{057929BC-8928-0127-86F3-6839319F5B8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843775" y="388063"/>
            <a:ext cx="10136459" cy="6081874"/>
          </a:xfrm>
        </p:spPr>
      </p:pic>
    </p:spTree>
    <p:extLst>
      <p:ext uri="{BB962C8B-B14F-4D97-AF65-F5344CB8AC3E}">
        <p14:creationId xmlns:p14="http://schemas.microsoft.com/office/powerpoint/2010/main" val="1955424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125"/>
            <a:ext cx="10439401" cy="1617017"/>
          </a:xfrm>
        </p:spPr>
        <p:txBody>
          <a:bodyPr/>
          <a:lstStyle/>
          <a:p>
            <a:r>
              <a:rPr lang="en-US" dirty="0"/>
              <a:t>[insert]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4C67C-D286-74AE-086C-3E45FF9D95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3310129" cy="3747180"/>
          </a:xfrm>
        </p:spPr>
        <p:txBody>
          <a:bodyPr/>
          <a:lstStyle/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74F84F6-5F81-C8CD-234E-C52AE9998EC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69960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33F63F-9110-40E7-9727-485934F4150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B53FD5-8F3E-4406-8404-9F78B5E6376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268EFD9E-464D-4A64-8503-21EC026015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tf22318419_wac</Template>
  <TotalTime>208</TotalTime>
  <Words>284</Words>
  <Application>Microsoft Macintosh PowerPoint</Application>
  <PresentationFormat>Widescreen</PresentationFormat>
  <Paragraphs>68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-apple-system</vt:lpstr>
      <vt:lpstr>Arial</vt:lpstr>
      <vt:lpstr>Calibri</vt:lpstr>
      <vt:lpstr>Courier New</vt:lpstr>
      <vt:lpstr>Tenorite</vt:lpstr>
      <vt:lpstr>Custom</vt:lpstr>
      <vt:lpstr>ANALYSIS OF CLIMATE CHANGE IMPACT TO GLOBAL WINE PRODUCTION</vt:lpstr>
      <vt:lpstr>UCB Data Bootcamp Project 1 </vt:lpstr>
      <vt:lpstr>Research questions</vt:lpstr>
      <vt:lpstr>Research questions cont.</vt:lpstr>
      <vt:lpstr>DATASETS </vt:lpstr>
      <vt:lpstr>Discussion &amp; findings</vt:lpstr>
      <vt:lpstr>[INSERT]</vt:lpstr>
      <vt:lpstr>[INSERT]</vt:lpstr>
      <vt:lpstr>[insert]</vt:lpstr>
      <vt:lpstr>[INSERT]</vt:lpstr>
      <vt:lpstr>overview</vt:lpstr>
      <vt:lpstr>Solution</vt:lpstr>
      <vt:lpstr>References &amp; resources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Madison Outland</dc:creator>
  <cp:lastModifiedBy>Theresa Fregoso</cp:lastModifiedBy>
  <cp:revision>10</cp:revision>
  <dcterms:created xsi:type="dcterms:W3CDTF">2024-06-13T19:58:44Z</dcterms:created>
  <dcterms:modified xsi:type="dcterms:W3CDTF">2024-06-17T22:02:29Z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